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4" r:id="rId3"/>
    <p:sldId id="276" r:id="rId4"/>
    <p:sldId id="272" r:id="rId5"/>
    <p:sldId id="275" r:id="rId6"/>
    <p:sldId id="270" r:id="rId7"/>
    <p:sldId id="265" r:id="rId8"/>
    <p:sldId id="267" r:id="rId9"/>
    <p:sldId id="271" r:id="rId10"/>
    <p:sldId id="268" r:id="rId11"/>
    <p:sldId id="269" r:id="rId12"/>
    <p:sldId id="27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50EBD-4A76-4EF7-9427-53662063BEE8}" v="29" dt="2025-12-22T18:47:17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88" autoAdjust="0"/>
  </p:normalViewPr>
  <p:slideViewPr>
    <p:cSldViewPr snapToGrid="0">
      <p:cViewPr varScale="1">
        <p:scale>
          <a:sx n="78" d="100"/>
          <a:sy n="78" d="100"/>
        </p:scale>
        <p:origin x="633" y="267"/>
      </p:cViewPr>
      <p:guideLst/>
    </p:cSldViewPr>
  </p:slideViewPr>
  <p:outlineViewPr>
    <p:cViewPr>
      <p:scale>
        <a:sx n="33" d="100"/>
        <a:sy n="33" d="100"/>
      </p:scale>
      <p:origin x="0" y="-6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5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5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53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28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39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77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210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50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38551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08624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ontulat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ocs.google.com/forms/d/e/1FAIpQLSeCdxwOCPp__NEWHFTtXxFF-LHRZacgYwdQTTn8aZzA8s-CiQ/viewform?embedded=tr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ABB52-AF28-B556-DA0A-377EF7DD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1322802"/>
          </a:xfrm>
        </p:spPr>
        <p:txBody>
          <a:bodyPr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annuelle des clubs</a:t>
            </a:r>
            <a:b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spécificités de la plongée à Montulat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2FAA97-E116-1420-334E-1CB3FCE7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89002" y="2445493"/>
            <a:ext cx="4883109" cy="4013137"/>
          </a:xfrm>
          <a:prstGeom prst="rect">
            <a:avLst/>
          </a:prstGeom>
          <a:noFill/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1EB27148-DBB3-70C7-1CB0-31B56B1B4275}"/>
              </a:ext>
            </a:extLst>
          </p:cNvPr>
          <p:cNvSpPr txBox="1">
            <a:spLocks/>
          </p:cNvSpPr>
          <p:nvPr/>
        </p:nvSpPr>
        <p:spPr>
          <a:xfrm>
            <a:off x="2283453" y="1711314"/>
            <a:ext cx="7750485" cy="812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MONTULAT – une carrière de plongée à 2 pas de limoges</a:t>
            </a:r>
            <a:br>
              <a:rPr lang="fr-FR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Des conditions particulières nécessitant un règlement spécifique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55696F4-DCA7-D28D-3745-473A82C4DEB7}"/>
              </a:ext>
            </a:extLst>
          </p:cNvPr>
          <p:cNvGrpSpPr/>
          <p:nvPr/>
        </p:nvGrpSpPr>
        <p:grpSpPr>
          <a:xfrm>
            <a:off x="919889" y="3145275"/>
            <a:ext cx="4636893" cy="2692317"/>
            <a:chOff x="766918" y="2929767"/>
            <a:chExt cx="4636893" cy="269231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6FF07FA-73BF-6323-D217-10BB3E04DA1D}"/>
                </a:ext>
              </a:extLst>
            </p:cNvPr>
            <p:cNvSpPr txBox="1"/>
            <p:nvPr/>
          </p:nvSpPr>
          <p:spPr>
            <a:xfrm>
              <a:off x="898708" y="4038689"/>
              <a:ext cx="4373312" cy="147732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Température de l’eau entre 6°c et 9°c</a:t>
              </a:r>
            </a:p>
            <a:p>
              <a:pPr algn="ctr"/>
              <a:endParaRPr lang="fr-FR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Visibilité inférieure à 1m</a:t>
              </a:r>
            </a:p>
            <a:p>
              <a:pPr algn="ctr"/>
              <a:endParaRPr lang="fr-FR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Profondeur 53 mètres</a:t>
              </a:r>
            </a:p>
          </p:txBody>
        </p:sp>
        <p:pic>
          <p:nvPicPr>
            <p:cNvPr id="1026" name="Picture 2" descr="Los 3 MEJORES PIOLETS de Montaña: GUÍA 【 2023">
              <a:extLst>
                <a:ext uri="{FF2B5EF4-FFF2-40B4-BE49-F238E27FC236}">
                  <a16:creationId xmlns:a16="http://schemas.microsoft.com/office/drawing/2014/main" id="{1DD3494E-8408-1EB8-559C-050239779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382" y="3034116"/>
              <a:ext cx="939964" cy="82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3DB3C2FE-9732-0225-0C11-7EE88D75287F}"/>
                </a:ext>
              </a:extLst>
            </p:cNvPr>
            <p:cNvSpPr/>
            <p:nvPr/>
          </p:nvSpPr>
          <p:spPr>
            <a:xfrm>
              <a:off x="766918" y="2929767"/>
              <a:ext cx="4636893" cy="2692317"/>
            </a:xfrm>
            <a:prstGeom prst="roundRect">
              <a:avLst/>
            </a:prstGeom>
            <a:noFill/>
            <a:ln w="41275" cap="rnd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FR" dirty="0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215392-91EB-A8A5-960C-059A388C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8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DCEF4-7C1E-0A45-EAAA-ADA87DE2D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E908B-D80B-301B-D522-D03B62E2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95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Zones d’évolution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01EBD-37EA-4F8A-A798-1926685B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1" y="1417958"/>
            <a:ext cx="10450610" cy="45788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u="sng" dirty="0"/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A0F64-06B8-1E3D-C174-ABFE78BA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texte, diagramme, carte, illustration&#10;&#10;Le contenu généré par l’IA peut être incorrect.">
            <a:extLst>
              <a:ext uri="{FF2B5EF4-FFF2-40B4-BE49-F238E27FC236}">
                <a16:creationId xmlns:a16="http://schemas.microsoft.com/office/drawing/2014/main" id="{82F1AC51-E007-0986-480A-A1745E30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92" y="1364866"/>
            <a:ext cx="4998266" cy="5178306"/>
          </a:xfrm>
          <a:prstGeom prst="rect">
            <a:avLst/>
          </a:prstGeom>
        </p:spPr>
      </p:pic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D53C6EE-B49A-AB41-B09E-0F431E599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246" y="1003491"/>
            <a:ext cx="4204694" cy="2692070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8C06962-0CAD-43B1-D01E-D34E7E94C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246" y="3748653"/>
            <a:ext cx="4204694" cy="28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6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AFDA2-DF37-9ED4-3281-8BB387B3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54888-B8DC-65A0-828C-0A386203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30" y="419202"/>
            <a:ext cx="10779790" cy="9569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 physique</a:t>
            </a:r>
            <a:b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Comportement / Médicaments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842F0C-DE7D-3C7A-F86E-0306DB44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60" y="1634268"/>
            <a:ext cx="10733219" cy="491757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Chaque plongeur est responsable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son comportement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sa propre condition physique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sa propre condition psychique et psychologique</a:t>
            </a:r>
          </a:p>
          <a:p>
            <a:pPr marL="0" indent="0">
              <a:buNone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pas plonger 1x ….ce n’est pas grave  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aux Médicaments !!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prise de médicament n’est pas sans risque en plongée, (dépression, cardiologie, anti-douleur, allergie...).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 : Un médicament déconseillé pour la conduite est de fait déconseillé pour la plongée. Nous vous invitons à bien regarder les pictogrammes présents sur les boîtes.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soyez en conscient… vous n’êtes pas seul en palanquée</a:t>
            </a:r>
          </a:p>
          <a:p>
            <a:pPr marL="0" indent="0">
              <a:buNone/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aux fortes chaleurs en été (hydratation)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aux plongées en début de soirée après le travail (fatigue…)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rôle du DP est de limiter ou d’interdire la plongée si certains de ces éléments sont visibles ou connus</a:t>
            </a:r>
          </a:p>
          <a:p>
            <a:pPr marL="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1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Pictogramme-médicaments-somnolence-volant">
            <a:extLst>
              <a:ext uri="{FF2B5EF4-FFF2-40B4-BE49-F238E27FC236}">
                <a16:creationId xmlns:a16="http://schemas.microsoft.com/office/drawing/2014/main" id="{B12094CB-F30C-5C43-D5BA-69C40B92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74" y="306153"/>
            <a:ext cx="2815996" cy="30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866676-38F0-DBFD-3C6D-F36190895047}"/>
              </a:ext>
            </a:extLst>
          </p:cNvPr>
          <p:cNvSpPr/>
          <p:nvPr/>
        </p:nvSpPr>
        <p:spPr>
          <a:xfrm rot="20213068">
            <a:off x="9553131" y="1311102"/>
            <a:ext cx="20685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49FB9C1-5F1A-D419-087F-5D476768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sage Faisant Un Clin D’œil">
            <a:extLst>
              <a:ext uri="{FF2B5EF4-FFF2-40B4-BE49-F238E27FC236}">
                <a16:creationId xmlns:a16="http://schemas.microsoft.com/office/drawing/2014/main" id="{AF67469B-1DCE-660E-A9A3-42C15285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53" y="3429000"/>
            <a:ext cx="297849" cy="29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839C8-3896-3920-DE21-EEA0EF5B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69B55-3E24-94BC-F3C0-49D54D59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461028"/>
            <a:ext cx="11360321" cy="95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Narcose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950382-54DA-A6B0-2017-B894831E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465150"/>
            <a:ext cx="10494952" cy="48548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narcose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favorisée par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froid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manque de visibilité et de Luminosité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perte de repère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vitesse de descente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</a:t>
            </a:r>
          </a:p>
          <a:p>
            <a:pPr marL="0" indent="0">
              <a:buNone/>
            </a:pPr>
            <a:r>
              <a:rPr lang="fr-FR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L’ensemble de ces facteurs sont susceptibles d’être présents simultanément à Montulat</a:t>
            </a: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Préconisations</a:t>
            </a:r>
            <a:r>
              <a:rPr lang="fr-FR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Descente lente, le long d’un bout que l’on éclaire, tête en haut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 permet en plus une surveillance réciproque des membres de la palanquée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6E50E-4D0C-9825-A568-2D492692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2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41A9D-7590-339F-DA6A-C15F8BE2D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F840C-7F88-D214-1653-1503738C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95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Après la plongée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770A91-A03F-03AF-543C-E08D9CA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733" y="1598543"/>
            <a:ext cx="10529428" cy="4369981"/>
          </a:xfrm>
        </p:spPr>
        <p:txBody>
          <a:bodyPr anchor="t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Remplir la fiche de sécurité avec les temps et profondeurs </a:t>
            </a:r>
            <a:r>
              <a:rPr lang="fr-FR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réellement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atteints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Envoyer une photo/copie de la fiche de sécurité dans les 48h à l’adresse mail : </a:t>
            </a:r>
            <a:r>
              <a:rPr lang="fr-FR" sz="2600" dirty="0">
                <a:hlinkClick r:id="rId2" tooltip="mailto:montulat@gmail.com"/>
              </a:rPr>
              <a:t>montulat@gmail.com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Informer chaque plongeur qu’il est primordial qu’il communique sur toutes apparition d’anomalies cutanées, douleurs, fourmillements…dans les heures qui suivent, aux responsables du club (DP / DT / Président)</a:t>
            </a:r>
          </a:p>
          <a:p>
            <a:pPr marL="0" indent="0">
              <a:buNone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FB49C-95C1-62E2-EF4F-55F84B6B1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1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8CDF5-8BC2-01F3-8BE0-DE5E6A23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2AA26-5FF6-9E7E-2CD8-B665FC47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1322802"/>
          </a:xfrm>
        </p:spPr>
        <p:txBody>
          <a:bodyPr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annuelle des clubs</a:t>
            </a:r>
            <a:b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spécificités de la plongée à Montulat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541B5-AD30-34BA-7BC5-0AF8F30E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1" y="1903752"/>
            <a:ext cx="10450610" cy="467076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Déroulé :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Lecture collective et commentée du règlement intérieur et du POSS de Montulat</a:t>
            </a:r>
            <a:endParaRPr lang="fr-FR" sz="2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sur les spécificités du 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Surveillance de surface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Froid (givrage et matériel spécifique)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Visibilité (signes, lumières, positionnement moniteur, perte de palanquée)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Zones d’évolution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 physique / comportement / prise de médicament / Déshydratations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Narcose</a:t>
            </a:r>
            <a:b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3BDB9-C939-F0BA-8E9A-99BD202A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1" y="28348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34EC-932C-DB44-577C-016AB5142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28347-ED89-EABF-99B9-537CA942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95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 la plongée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DC7FC6-0233-BB9A-72B9-AD78C9DA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733" y="1598543"/>
            <a:ext cx="10676782" cy="4369981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menu Montulat du site web du codep87, remplir la déclaration préalable afin d'autoréguler la fréquentation.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>
                <a:hlinkClick r:id="rId2"/>
              </a:rPr>
              <a:t>Fédération française d’études et de sports sous-marins comité départementale de la Haute-Vienne FFESSM CODEP 87 Base d’entrainement subaquatique de Montulat – Haute-Vienne 87 Inscription préalable obligatoire Montulat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place, briefing général concernant principalement (sans que ce soit exhaustif)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perte de palanquée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givrage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zonage en fonction des aptitudes des plongeurs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Désignation du surveillant de surface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2E790-F28B-A428-70C7-A1DB75FE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1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CAEA4-C0CB-AAF8-6A9F-AA28263F1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A7BA2-4C24-4475-E564-564DC010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Surveillance de surface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A729D3-A4B1-C04D-D58D-FEE260BBD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u="sng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F3F119-2C3E-0C7A-E9C7-8380AB4D999E}"/>
              </a:ext>
            </a:extLst>
          </p:cNvPr>
          <p:cNvSpPr txBox="1"/>
          <p:nvPr/>
        </p:nvSpPr>
        <p:spPr>
          <a:xfrm>
            <a:off x="796413" y="1433134"/>
            <a:ext cx="108077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surveillant en surface, titulaire au minimum de RIFAP ou RIFAA (ou équivalent), à jour de ses connaissances, doit impérativement être présent à une position lui donnant une vue immédiate sur le plan d’eau.</a:t>
            </a: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doit être en possession du matériel de secours à proximité, pour lui permettre d’intervenir immédiatement afin d’aider les plongeurs en surface. </a:t>
            </a: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surveillant sera 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Formé et apte à porter assistance à un plongeur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capacité de mettre en œuvre la chaîne des secours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Capable de réaliser les gestes de première intervention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jour du maintien de ses compétences.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BF9955F-EA7C-55FB-5518-61E5A665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4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CFA8B-8AE5-7073-EFE9-298F1F7D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119ED-AF8E-493E-7E1E-AE742ADA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Surveillance de surface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EFA197-0355-68D0-690F-6FCFDE4CCD7A}"/>
              </a:ext>
            </a:extLst>
          </p:cNvPr>
          <p:cNvSpPr txBox="1"/>
          <p:nvPr/>
        </p:nvSpPr>
        <p:spPr>
          <a:xfrm>
            <a:off x="692126" y="1662110"/>
            <a:ext cx="108077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ponton de mise a l’eau dispose d’un moyen de rappel des plongeurs:</a:t>
            </a:r>
          </a:p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Coups continus sur l’échelle avec un tube inox, jusqu’à la remontée des palanquées</a:t>
            </a: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plateforme de secours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présente à coté du ponton de mise a l’eau permettant une mise en sécurité rapide du plongeur et un accès direct aux moyens de secours et communications</a:t>
            </a: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fr-FR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téléphone est mis à disposition à proximité de la plate forme de secours . Il doit être mis en service et son fonctionnement vérifié avant chaque plongée. Il incombe au directeur de plongée ou aux plongeurs autonomes autorisés à plonger sans directeur de plongée d’effectuer ce contrôle Il est réservé exclusivement à l’appel des secours médicalisés pendant l’activité.112. Ou 18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5577D3D-719C-69BB-EF39-22D2D6CCA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6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1C94A-6314-F20A-B868-6374B255D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8F40B-E1F1-DB91-03EA-FDFE9E04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95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Froid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4D75A3-820A-ACD5-689E-39581880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13" y="1417958"/>
            <a:ext cx="11078988" cy="4979014"/>
          </a:xfrm>
        </p:spPr>
        <p:txBody>
          <a:bodyPr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désaturation est plus lente, par conséquent il faut veiller à 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Limiter les temps de plongée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Mettre un terme à la plongée dès les premiers signe de froid dans la palanquée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Surveiller la consommation d’air de l’ensemble de la palanquée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pas fleurter avec le « no déco time »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pas hésiter a rallonger de quelques minutes le dernier palier (si pas de signe de froid)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Limiter la profondeur quand cela n’est pas nécessaire</a:t>
            </a:r>
            <a:endParaRPr lang="fr-FR" sz="18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Obligation de se protéger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Combinaison intégrale adaptée aux conditions de Montulat, avec cagoule, gants, chaussons ou bottillons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obligatoire pour utiliser une combinaison étanche (par un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MF 1 ou 2 formé et aguerri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ce matériel)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Matériel spécifique 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Bouteilles 2 sorties et 2 détendeurs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détendeurs complets norme froid EN250 avec répartition optimale des flexibles MP/HP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montage du matériel doit permettre une répartition des débits d’air sur chaque sortie afin de limiter le risque de givrage.</a:t>
            </a:r>
          </a:p>
          <a:p>
            <a:pPr algn="just"/>
            <a:endParaRPr lang="fr-FR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27E0E-E6D5-068E-7704-F9346858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7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95A46-3FA6-7DC6-337B-AE5934CA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DA29C-FB41-DDBB-A137-948F16FE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95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Froid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21D9A7-6329-9528-AEB2-98C695F3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1417958"/>
            <a:ext cx="10890929" cy="4771900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r>
              <a:rPr lang="fr-FR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Givrage</a:t>
            </a:r>
            <a:r>
              <a:rPr lang="fr-FR" sz="5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32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Rappeler la procédure lors de chaque briefing à chaque plongée</a:t>
            </a:r>
          </a:p>
          <a:p>
            <a:pPr marL="514350" indent="-514350">
              <a:buFont typeface="+mj-lt"/>
              <a:buAutoNum type="arabicParenR"/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Dès que l’on s’aperçoit du givrage : demander de l’air à son coéquipier, le rejoindre en respirant avec son détendeur de secours.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Informer son coéquipier que son détendeur fuse en l’éclairant après l’avoir éloigné sur le côté afin d’éviter que les bulles ne fassent écran en gênant la visibilité.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coéquipier donne son détendeur de secours et il ne ferme pas le bloc de son partenaire.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solidariser et débuter la remontée ensemble, en assistance si besoin, à vitesse préconisée par les instruments.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l’approche de la surface, s’il n’y a pas de palier obligatoire, ne pas réaliser le palier de principe, remonter directement en surface. Si palier obligatoire, les réaliser, puis remonter en surface.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Gonfler les gilets en surface et ne pas se </a:t>
            </a:r>
            <a:r>
              <a:rPr lang="fr-FR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ré-immerger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 matériel qui vient de givrer.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66ED1-5FB1-886B-04CE-E6C84286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4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3754D-6A84-04FC-58B8-83B66106D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11A27-9D53-9A3B-32C6-0E2DE474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95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Visibilité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77109-C3CE-B2E6-3BCC-69CC9ADD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1" y="1417958"/>
            <a:ext cx="10450610" cy="45788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Lumière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Chaque plongeur doit posséder une source d’éclairage à même de fonctionner toute la plongée. En en cas de défaillance d’une lampe individuelle, l’ensemble de la palanquée doit terminer sa plongée en l’absence d’une lampe de secours.</a:t>
            </a:r>
          </a:p>
          <a:p>
            <a:pPr marL="0" indent="0">
              <a:buNone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signes conventionnels </a:t>
            </a:r>
            <a:r>
              <a:rPr lang="fr-FR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nuit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ça va » et « ça ne va pas » avec le phare sont obligatoires</a:t>
            </a:r>
          </a:p>
          <a:p>
            <a:pPr marL="0" indent="0">
              <a:buNone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positionnement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inter-plongeurs préconisée : 1m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Surveillance continue et réciproque des membres de la palanquée</a:t>
            </a:r>
          </a:p>
          <a:p>
            <a:endParaRPr lang="fr-FR" sz="2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A2318-9788-08F9-5F3F-4FB4E2E4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7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117ABA-680E-BCC3-4C2B-E5C8D2DA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C15DF-E4D9-2852-B4B3-1333360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61028"/>
            <a:ext cx="10890929" cy="95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Visibilité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29B7B-DFBD-34FB-C6D6-59E6596C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69" y="1518247"/>
            <a:ext cx="10450610" cy="4578803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r>
              <a:rPr lang="fr-FR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 de palanquée : </a:t>
            </a:r>
            <a:endParaRPr lang="fr-FR" sz="32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Rappeler la procédure lors de chaque briefing à chaque plongée</a:t>
            </a:r>
            <a:endParaRPr lang="fr-FR" sz="3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 d’absence visuelle totale de son/ses équipier(s) : absence de silhouette ou du faisceau lumineux de la/des lampe(s), il faut considérer que la palanquée est perdue.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S’immobiliser, se stabiliser.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une recherche en haut et en bas de faisceau lumineux en effectuant un 360° (tour complet) sur soi-même, sans dépasser les 30 secondes de recherche.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la palanquée n’est pas retrouvée, amorcer une remontée à vitesse préconisée par les instruments.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préconisé d’effectuer ses paliers obligatoires pour éviter un sur accident : Dans ce cas se signaler par un parachute de surface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la surface gonfler son gilet et se signaler.</a:t>
            </a:r>
          </a:p>
          <a:p>
            <a:pPr marL="0" indent="0">
              <a:buNone/>
            </a:pPr>
            <a:endParaRPr lang="fr-FR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A45D6-2793-0363-D748-6F75C5E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" y="306153"/>
            <a:ext cx="1241378" cy="9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96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Metadata/LabelInfo.xml><?xml version="1.0" encoding="utf-8"?>
<clbl:labelList xmlns:clbl="http://schemas.microsoft.com/office/2020/mipLabelMetadata">
  <clbl:label id="{60087d4e-fec9-46db-9123-5b5c8377c8ba}" enabled="1" method="Standard" siteId="{199686b5-bef4-4960-8786-7a6b1888fee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4879</TotalTime>
  <Words>1270</Words>
  <Application>Microsoft Office PowerPoint</Application>
  <PresentationFormat>Grand écran</PresentationFormat>
  <Paragraphs>127</Paragraphs>
  <Slides>13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Garamond</vt:lpstr>
      <vt:lpstr>Wingdings</vt:lpstr>
      <vt:lpstr>Savon</vt:lpstr>
      <vt:lpstr>Formation annuelle des clubs aux spécificités de la plongée à Montulat </vt:lpstr>
      <vt:lpstr>Formation annuelle des clubs aux spécificités de la plongée à Montulat </vt:lpstr>
      <vt:lpstr>Avant la plongée</vt:lpstr>
      <vt:lpstr>Surveillance de surface</vt:lpstr>
      <vt:lpstr>Surveillance de surface</vt:lpstr>
      <vt:lpstr>Le Froid</vt:lpstr>
      <vt:lpstr>Le Froid</vt:lpstr>
      <vt:lpstr>La Visibilité</vt:lpstr>
      <vt:lpstr>La Visibilité</vt:lpstr>
      <vt:lpstr>Les Zones d’évolution</vt:lpstr>
      <vt:lpstr>Condition physique Comportement / Médicaments</vt:lpstr>
      <vt:lpstr>La Narcose</vt:lpstr>
      <vt:lpstr>Après la plongée</vt:lpstr>
    </vt:vector>
  </TitlesOfParts>
  <Company>Legrand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 TROCQUE</dc:creator>
  <cp:lastModifiedBy>Eric Valade</cp:lastModifiedBy>
  <cp:revision>42</cp:revision>
  <dcterms:created xsi:type="dcterms:W3CDTF">2025-12-01T13:08:55Z</dcterms:created>
  <dcterms:modified xsi:type="dcterms:W3CDTF">2026-02-20T14:31:37Z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Thème Office:8</vt:lpwstr>
  </property>
  <property fmtid="{D5CDD505-2E9C-101B-9397-08002B2CF9AE}" pid="3" name="ClassificationContentMarkingHeaderText">
    <vt:lpwstr>Legrand Internal</vt:lpwstr>
  </property>
</Properties>
</file>